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07" r:id="rId4"/>
    <p:sldId id="308" r:id="rId5"/>
    <p:sldId id="276" r:id="rId6"/>
    <p:sldId id="278" r:id="rId7"/>
    <p:sldId id="277" r:id="rId8"/>
    <p:sldId id="280" r:id="rId9"/>
    <p:sldId id="281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10" r:id="rId29"/>
    <p:sldId id="311" r:id="rId30"/>
    <p:sldId id="314" r:id="rId31"/>
    <p:sldId id="312" r:id="rId32"/>
    <p:sldId id="313" r:id="rId33"/>
    <p:sldId id="266" r:id="rId34"/>
    <p:sldId id="257" r:id="rId35"/>
    <p:sldId id="258" r:id="rId36"/>
    <p:sldId id="259" r:id="rId37"/>
    <p:sldId id="260" r:id="rId38"/>
    <p:sldId id="261" r:id="rId39"/>
    <p:sldId id="26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98" d="100"/>
          <a:sy n="98" d="100"/>
        </p:scale>
        <p:origin x="-1074" y="-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254A8-D9BD-4C51-84C5-FA82FF93A7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967A23A-801E-4361-820A-95ED1819C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B94192-09DC-48FE-8CE1-FA8B76370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4B5EF-C0E3-455E-998E-72B32AFE00B3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1007AD-35CB-48DD-B09B-31259EC51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43DC86D-208C-4D6F-AAA8-D9030DA55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CA6D-7B56-48DC-935D-6F43E6336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194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1CD4A3-D752-45E5-B483-27A704A7F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A0323C6-924D-4F4A-9784-745FE24B4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18433A-B04F-433F-BCB1-A0AFA439C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4B5EF-C0E3-455E-998E-72B32AFE00B3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37D2B59-69FD-4639-8896-9CA1AE874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9F398D5-A185-4762-90E1-B5E433C8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CA6D-7B56-48DC-935D-6F43E6336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8776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3C12718-3067-4870-805B-EED0D71C3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F2450F5-4B7B-41AD-A34C-7645B2A71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0ADF97D-181A-4636-B217-8E3689EA0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4B5EF-C0E3-455E-998E-72B32AFE00B3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BBE9681-36EA-407D-96FB-13564360E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388493-A857-4655-AABC-3C39D1B31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CA6D-7B56-48DC-935D-6F43E6336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595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DA0BB9-767E-4EB4-A6D4-AF83B42FE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C88C8F-AC2F-4B73-91C0-133A6A09C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CA8635-B316-426E-AC51-44902857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4B5EF-C0E3-455E-998E-72B32AFE00B3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3FD01D-3ABC-45FD-9CFD-47063564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71D4125-1DA1-4253-9CB3-CE36FB0BB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CA6D-7B56-48DC-935D-6F43E6336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062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87BC4C-67DA-4DBA-BF82-B5307E161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0C55100-6FD7-4455-AD04-37FA1A33E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EE5ECAE-5398-4D30-83FB-F29B2809A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4B5EF-C0E3-455E-998E-72B32AFE00B3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AE9751E-B5CA-427D-9299-A3B58F3D6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3F791B-A9F2-4468-9AE9-2B2A540DF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CA6D-7B56-48DC-935D-6F43E6336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5651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AD35F3-46ED-49C5-8E80-91A8A172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AF9E5D-33A1-4ED7-8CD0-EB94BCF46F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BBF3B97-A299-4FDF-A476-AD01AB4C9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05371F9-70FF-49AA-9837-58DF3A39C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4B5EF-C0E3-455E-998E-72B32AFE00B3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9A42AAD-F363-494B-9E2F-19FCF803D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F9AE56C-D009-46DA-B9A4-A569C5DCD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CA6D-7B56-48DC-935D-6F43E6336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01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B0396D-02C8-4FE0-B094-D52861B80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CCAE8D7-9BD1-4C1B-8EBC-FB9E2306A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29FDC8B-8CB0-4E4D-B140-4FDD28A59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199B16A-A52B-495B-8CC7-98053FD7C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038337E-0611-40E3-8F7F-4748A71657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D6DB402-A7C3-4914-AEC5-336622F8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4B5EF-C0E3-455E-998E-72B32AFE00B3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D655337-5249-411D-B80E-F5C2FCA9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E52D05C-4C9A-4429-A181-C6EC555D0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CA6D-7B56-48DC-935D-6F43E6336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64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5D8859-981B-4B82-9258-DC01F5A0C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1164BD2-9600-47EF-9B84-C45363509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4B5EF-C0E3-455E-998E-72B32AFE00B3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977E941-4B96-4F82-9835-0A1B277F5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2B84B33-5BCB-4606-9EC8-5213F886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CA6D-7B56-48DC-935D-6F43E6336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8745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F4B1221-8BBB-475D-AE76-CF7919896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4B5EF-C0E3-455E-998E-72B32AFE00B3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2CCDCD-FA20-4CCA-B17C-F0AA052F1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3F24D2D-A45E-4A1E-B8D6-F265676AB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CA6D-7B56-48DC-935D-6F43E6336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D00F9F-EA8D-4E0F-8956-41320AD1F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F8CA42-B8DD-4568-BFA3-89C66AFDA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0EC7C67-E08E-4B2E-8145-029E43AF9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8441349-9C11-40AF-A7AE-2E6691432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4B5EF-C0E3-455E-998E-72B32AFE00B3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4236CCF-ED0E-42DD-9303-F1C7885FA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EB08611-53E9-4BAE-8533-D6231E6C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CA6D-7B56-48DC-935D-6F43E6336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4509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B0556B-F46D-47E6-BA73-36F2C5ED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1725C24-EA70-452A-A670-BB08B53FF1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D7F285E-210A-4105-9D2D-1F4754A15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E4ED89D-965E-472A-9816-6F6B1AC7D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4B5EF-C0E3-455E-998E-72B32AFE00B3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065B9AD-0C4C-4D9C-BE5F-7080BF8DC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8A5E869-2533-4042-AB35-059C1523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CA6D-7B56-48DC-935D-6F43E6336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703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3BB0F84-6AE8-4786-A0F5-AF4368B08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C577A83-AAAB-4BC7-9EDF-F21C5F12C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120778C-BA5F-4C24-B37C-612DCC5F2A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4B5EF-C0E3-455E-998E-72B32AFE00B3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A3EC0D4-7618-4622-9D42-ABEF928364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1EFE5C7-6F37-48F1-9B09-0CD4B7D6C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1CA6D-7B56-48DC-935D-6F43E6336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77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0E4D2A-BDEA-4355-A86E-432EE1058E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F350E02-A564-4A9F-878C-E55BC37913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3639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07B3A6-B333-4945-A9A1-08D563AFA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3D7B01-DAD4-4595-9D48-0DBEA37F8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7025" y="4229099"/>
            <a:ext cx="6017419" cy="67151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What is the variance for the 2D data?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8F1839B-C701-4C1F-A62A-CC063499A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143" y="365125"/>
            <a:ext cx="38385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4CF7A3-FAB6-4778-88D6-5CE160A2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CF1419-BD20-4431-943B-ACFE96DDB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515476C-B9A5-4702-8E00-67F16C80A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204787"/>
            <a:ext cx="4800600" cy="2124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6C54698-0FDA-4988-92A2-5DA3B926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5" y="2943225"/>
            <a:ext cx="60579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67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A1D13A-B993-464C-A302-9D1FAC0BF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84CBA8-CFC2-4199-A355-C3C4DD0BE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9D862D6-FD8A-4893-9F74-FC5EF4D4B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37" y="343694"/>
            <a:ext cx="71913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97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7A0435-BF7F-4D72-A222-E8E94CC8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8A9F531-3B13-4078-A663-7532946AC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3"/>
          </a:xfrm>
        </p:spPr>
        <p:txBody>
          <a:bodyPr/>
          <a:lstStyle/>
          <a:p>
            <a:r>
              <a:rPr lang="en-US" dirty="0"/>
              <a:t>Both the sets have same x-variance and same y-variance but they are fundamentally different.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F3BDED-25C5-4EA0-BA20-07FCEC7DC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242887"/>
            <a:ext cx="72866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13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A28DD9-3B8D-43B4-9A7D-F970066A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8A45FF-4810-4DB9-A963-AB0CF92B8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FE76D38-FF64-41A8-998F-E2179F2AE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681037"/>
            <a:ext cx="71628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67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883092-8C03-4CBD-B9E4-D6EAF7A34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1950"/>
            <a:ext cx="10515600" cy="5815013"/>
          </a:xfrm>
        </p:spPr>
        <p:txBody>
          <a:bodyPr/>
          <a:lstStyle/>
          <a:p>
            <a:r>
              <a:rPr lang="en-US" dirty="0"/>
              <a:t>Covariance answers – how red circle points are different from green circled points.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9BEDB02-C6B4-4DEA-8B96-06E9513B5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24000"/>
            <a:ext cx="6096000" cy="38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0D0CF2D-45CC-4325-8146-93FEDEC6A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24150"/>
            <a:ext cx="6019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94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1BF675-36B5-42C7-B03B-57FA3A793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806DB8-FA1B-4EE1-A811-EFD6DF23C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6674" y="1825625"/>
            <a:ext cx="3667125" cy="1325563"/>
          </a:xfrm>
        </p:spPr>
        <p:txBody>
          <a:bodyPr/>
          <a:lstStyle/>
          <a:p>
            <a:r>
              <a:rPr lang="en-US" b="1" dirty="0"/>
              <a:t>Its Sum of product of co-ordinates.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BBCA156-CFA0-47C4-89A1-A95ADED5A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31775"/>
            <a:ext cx="6715125" cy="361632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97077F5A-3003-4676-9735-16412B408CC3}"/>
              </a:ext>
            </a:extLst>
          </p:cNvPr>
          <p:cNvGrpSpPr/>
          <p:nvPr/>
        </p:nvGrpSpPr>
        <p:grpSpPr>
          <a:xfrm>
            <a:off x="3738562" y="3676649"/>
            <a:ext cx="8315325" cy="3095625"/>
            <a:chOff x="3738562" y="3286125"/>
            <a:chExt cx="8315325" cy="34861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2DEBCDE6-260C-4B49-A7B1-971AAC15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8562" y="3286125"/>
              <a:ext cx="8315325" cy="34861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255F944B-E521-44B9-8D53-355F0769C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7949" y="3390900"/>
              <a:ext cx="2747963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279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99EBFB-0077-41DF-8390-A2504BD87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EB7409-AC5C-4818-B15F-1317DAE6A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1679EB9-F3ED-4CDD-AFF7-36E670E57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812800"/>
            <a:ext cx="63436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7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07EC63-0CA2-40F6-9A92-8469EF469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5374FD-B003-45C1-84A1-3ADE1F2CC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8900EE3-147A-4934-8F6D-282689D7C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422275"/>
            <a:ext cx="77819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52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4A88DE-7C18-4CF0-8BF7-510C7E5F4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0DE682-46A9-4093-B25F-2909A9F86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E0D20D5-1D8F-46B4-8665-CCACB1D4E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3" y="365125"/>
            <a:ext cx="2876550" cy="1971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2BE442A-A337-4D51-B68C-8832DF478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4" y="3935412"/>
            <a:ext cx="4448175" cy="2376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FF3A830-BDA0-48DE-A25C-0717013AC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38873"/>
            <a:ext cx="6067425" cy="3771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76BBB82-58A2-4F9E-A9E4-FD8C143B8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375" y="1895475"/>
            <a:ext cx="3743325" cy="1533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0EDA871-36A5-4AD5-9A3A-5933E8BA5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912" y="3305969"/>
            <a:ext cx="19145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4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3 techniques for dimensionality reduction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1) PCA</a:t>
            </a:r>
          </a:p>
          <a:p>
            <a:pPr marL="0" indent="0">
              <a:buNone/>
            </a:pPr>
            <a:r>
              <a:rPr lang="en-US" dirty="0" smtClean="0"/>
              <a:t>2) SVD</a:t>
            </a:r>
          </a:p>
          <a:p>
            <a:pPr marL="0" indent="0">
              <a:buNone/>
            </a:pPr>
            <a:r>
              <a:rPr lang="en-US" dirty="0" smtClean="0"/>
              <a:t>3) LDA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1458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7CA2AB-2BD8-4AD6-98CC-7FB7FCDC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82E1C9-9EE9-43F9-A867-25168A4D2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2788519-D99F-4122-8650-5A2150003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6" y="365125"/>
            <a:ext cx="108870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28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805B3E-9A0B-42FF-84D3-58CBC245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33FAB7D-8A6A-4D8F-BB56-ED5053FEF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305CC84-F770-4425-80FF-633BC3C94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442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11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C7BFA7-8448-48BB-878A-2EEAC0F0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AF65EA-0BBE-446F-8713-C4EB2CBC0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B74CA4E-9465-40A1-98CE-2C278ED85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3825"/>
            <a:ext cx="4495800" cy="313372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D51A9F31-2422-4C96-BA5A-EA4CE08903B9}"/>
              </a:ext>
            </a:extLst>
          </p:cNvPr>
          <p:cNvGrpSpPr/>
          <p:nvPr/>
        </p:nvGrpSpPr>
        <p:grpSpPr>
          <a:xfrm>
            <a:off x="838200" y="3757612"/>
            <a:ext cx="9725025" cy="2500313"/>
            <a:chOff x="838200" y="3757612"/>
            <a:chExt cx="9725025" cy="25003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6B6DF702-71E9-4C60-876E-C1F17A5E4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757612"/>
              <a:ext cx="3429000" cy="21621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A925EA0C-6E4E-4D09-B5F4-104B24183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4325" y="4543425"/>
              <a:ext cx="6438900" cy="17145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81BBDBD-AD9F-4A5F-993A-491746591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50" y="2833687"/>
            <a:ext cx="42576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03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955359-7285-457F-99E9-05CE601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0A862E-95AA-490B-A44C-B45C80D0E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668FAED-5CD0-4066-9BF2-CD5D7047D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2238375"/>
            <a:ext cx="10734675" cy="384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66C85B4-8A17-4330-A707-E90B289A2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50" y="578644"/>
            <a:ext cx="43624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43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9B28BD-3145-4537-9A52-370F34CF9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CED756-9E9C-4879-8F58-E9A37495E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EAB7C41-D0C0-4271-B151-C44552217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700087"/>
            <a:ext cx="1052512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29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508B3D-AEE8-4A24-B7EF-805441378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6C26A1-30C6-4263-B357-19999DA2A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C9770E-55FC-47CC-BF07-96589A489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776287"/>
            <a:ext cx="107346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75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94D549-8A84-421C-9EBA-A5FA6837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8AA4BC-F984-4849-B0CF-5BC6DA1F1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34EEB05-B36A-4D96-BC13-481785091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033462"/>
            <a:ext cx="101631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8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6267EE-653E-473A-A4E0-C4DFC9F43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354ECA-22D9-4BAC-8B36-2485D5E0E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0143D54-E47A-4E93-A8BF-E5C8F05D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712" y="3252787"/>
            <a:ext cx="1552575" cy="35242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AA1487CB-30E0-412D-AA71-0478EFA3311A}"/>
              </a:ext>
            </a:extLst>
          </p:cNvPr>
          <p:cNvGrpSpPr/>
          <p:nvPr/>
        </p:nvGrpSpPr>
        <p:grpSpPr>
          <a:xfrm>
            <a:off x="133350" y="400050"/>
            <a:ext cx="11925300" cy="6057900"/>
            <a:chOff x="133350" y="400050"/>
            <a:chExt cx="11925300" cy="60579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F8407504-0539-465E-A2AE-46968FC43404}"/>
                </a:ext>
              </a:extLst>
            </p:cNvPr>
            <p:cNvGrpSpPr/>
            <p:nvPr/>
          </p:nvGrpSpPr>
          <p:grpSpPr>
            <a:xfrm>
              <a:off x="133350" y="400050"/>
              <a:ext cx="11925300" cy="6057900"/>
              <a:chOff x="133350" y="400050"/>
              <a:chExt cx="11925300" cy="60579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xmlns="" id="{63C836EA-D74F-4C68-BA5E-C0CF8A5BCBDE}"/>
                  </a:ext>
                </a:extLst>
              </p:cNvPr>
              <p:cNvGrpSpPr/>
              <p:nvPr/>
            </p:nvGrpSpPr>
            <p:grpSpPr>
              <a:xfrm>
                <a:off x="133350" y="400050"/>
                <a:ext cx="11925300" cy="6057900"/>
                <a:chOff x="133350" y="400050"/>
                <a:chExt cx="11925300" cy="605790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xmlns="" id="{894C9581-9800-4548-A4BA-BFDE7DEAB81D}"/>
                    </a:ext>
                  </a:extLst>
                </p:cNvPr>
                <p:cNvGrpSpPr/>
                <p:nvPr/>
              </p:nvGrpSpPr>
              <p:grpSpPr>
                <a:xfrm>
                  <a:off x="133350" y="400050"/>
                  <a:ext cx="11925300" cy="6057900"/>
                  <a:chOff x="133350" y="400050"/>
                  <a:chExt cx="11925300" cy="6057900"/>
                </a:xfrm>
              </p:grpSpPr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xmlns="" id="{ECE81D66-ACE5-49D0-AFB3-D909AD5A66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33350" y="400050"/>
                    <a:ext cx="11925300" cy="6057900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xmlns="" id="{A155E394-802C-4219-A8A9-B8E8A3B4E6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0506075" y="428624"/>
                    <a:ext cx="1552575" cy="35242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xmlns="" id="{DFE14238-F88B-4404-BBBF-E960AFAB50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28914" y="5195889"/>
                  <a:ext cx="1200148" cy="542924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xmlns="" id="{5C251A9C-7BD5-44F0-8816-32F44855CC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77150" y="4029868"/>
                  <a:ext cx="1257300" cy="561975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xmlns="" id="{0A60ABB1-A7D3-4710-9488-3965B3D2A3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58150" y="1141413"/>
                <a:ext cx="1085850" cy="1333500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02D9CFDB-3F6F-43AF-A27C-BB1CB71F2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77625" y="6105524"/>
              <a:ext cx="581025" cy="352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3840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357C29-2C75-4AF2-A2A5-6B9AA095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400E7D-39F4-4DB7-A5D6-CAF4F3DA9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60FA4E9-A59D-49C3-A701-D5871FA4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23" y="223219"/>
            <a:ext cx="5886450" cy="828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28A73D1-1E52-409F-AAE9-6EE45888E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948" y="1337429"/>
            <a:ext cx="2362200" cy="733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0B8EBDD-4AB4-41BE-8726-06E422CA8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341" y="2377698"/>
            <a:ext cx="81819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90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069F1B-B84D-4135-91B0-B003B1537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5575F2-B535-4695-8015-1A78A6275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0F0E442-B06F-4127-BF09-082362DC4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027906"/>
            <a:ext cx="8172450" cy="4019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4FB79CB-DD63-4890-9D99-DA4559001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5620920"/>
            <a:ext cx="4895850" cy="95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3298271-132E-4F92-B3D2-7C958796B5F1}"/>
              </a:ext>
            </a:extLst>
          </p:cNvPr>
          <p:cNvSpPr txBox="1"/>
          <p:nvPr/>
        </p:nvSpPr>
        <p:spPr>
          <a:xfrm>
            <a:off x="2895600" y="6435092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[Rotation Matrix] [Scaling Matrix] and [Rotation Matrix]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2D95F93-2119-49F3-99D3-0206B78B3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037" y="5128156"/>
            <a:ext cx="2314575" cy="60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0D0FD64-71A9-49EB-A6A6-F77BEB444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47356"/>
            <a:ext cx="5648325" cy="76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0F46A60-57FE-47C5-B137-5E34AAB28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7249" y="5697120"/>
            <a:ext cx="36099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0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IN" b="1" dirty="0"/>
              <a:t>PCA?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PCA is the Dimensionality Reduction technique.</a:t>
            </a:r>
          </a:p>
          <a:p>
            <a:pPr algn="just"/>
            <a:r>
              <a:rPr lang="en-IN" dirty="0"/>
              <a:t>Dimensionality reduction is simply, the process of reducing the </a:t>
            </a:r>
            <a:r>
              <a:rPr lang="en-IN" b="1" dirty="0"/>
              <a:t>COLUMNS/FEATURES</a:t>
            </a:r>
            <a:r>
              <a:rPr lang="en-IN" dirty="0"/>
              <a:t>.</a:t>
            </a:r>
          </a:p>
          <a:p>
            <a:pPr algn="just"/>
            <a:r>
              <a:rPr lang="en-IN" dirty="0"/>
              <a:t>Dimensionality reduction is the transformation of data from a high-dimensional space into a low-dimensional space so that the low-dimensional representation retains some meaningful properties of the original data.</a:t>
            </a:r>
          </a:p>
          <a:p>
            <a:pPr algn="just"/>
            <a:r>
              <a:rPr lang="en-US" b="1" i="0" dirty="0" smtClean="0">
                <a:solidFill>
                  <a:srgbClr val="212529"/>
                </a:solidFill>
                <a:effectLst/>
                <a:latin typeface="-apple-system"/>
              </a:rPr>
              <a:t>In </a:t>
            </a:r>
            <a:r>
              <a:rPr lang="en-US" b="1" i="0" dirty="0" err="1" smtClean="0">
                <a:solidFill>
                  <a:srgbClr val="212529"/>
                </a:solidFill>
                <a:effectLst/>
                <a:latin typeface="-apple-system"/>
              </a:rPr>
              <a:t>Sklearn</a:t>
            </a:r>
            <a:r>
              <a:rPr lang="en-US" b="1" i="0" dirty="0" smtClean="0">
                <a:solidFill>
                  <a:srgbClr val="212529"/>
                </a:solidFill>
                <a:effectLst/>
                <a:latin typeface="-apple-system"/>
              </a:rPr>
              <a:t> PCA </a:t>
            </a:r>
            <a:r>
              <a:rPr lang="en-US" b="1" i="0" dirty="0">
                <a:solidFill>
                  <a:srgbClr val="212529"/>
                </a:solidFill>
                <a:effectLst/>
                <a:latin typeface="-apple-system"/>
              </a:rPr>
              <a:t>is Linear dimensionality reduction using Singular Value Decomposition(SVD) of the data to </a:t>
            </a:r>
            <a:r>
              <a:rPr lang="en-US" b="1" i="0" dirty="0" smtClean="0">
                <a:solidFill>
                  <a:srgbClr val="212529"/>
                </a:solidFill>
                <a:effectLst/>
                <a:latin typeface="-apple-system"/>
              </a:rPr>
              <a:t>a </a:t>
            </a:r>
            <a:r>
              <a:rPr lang="en-US" b="1" i="0" dirty="0">
                <a:solidFill>
                  <a:srgbClr val="212529"/>
                </a:solidFill>
                <a:effectLst/>
                <a:latin typeface="-apple-system"/>
              </a:rPr>
              <a:t>lower dimensional space. 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86291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5DC5EC-DD42-4F48-BC0A-456F79F5E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7DF4F67-2E02-4669-8A8B-9735B5CB2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3BBB1FE-8CAE-4710-B112-84AC2CB47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898" y="797669"/>
            <a:ext cx="7412476" cy="51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63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29F601-4AC7-48D4-952D-F03A291D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281509-65A1-489E-B9A9-1CEC1FB1C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F0A4CD1-DB16-4DFA-9F66-EC3F281BC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2800350"/>
            <a:ext cx="7124700" cy="405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133CD77-A733-4B88-A92A-60482FD4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" y="195262"/>
            <a:ext cx="71723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15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29F601-4AC7-48D4-952D-F03A291D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281509-65A1-489E-B9A9-1CEC1FB1C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142" y="2484249"/>
            <a:ext cx="6476031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AD45723-E9CD-4CC2-8F90-95E522519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0"/>
            <a:ext cx="66960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72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1000" y="106248"/>
            <a:ext cx="9297692" cy="3934884"/>
          </a:xfrm>
          <a:prstGeom prst="rect">
            <a:avLst/>
          </a:prstGeom>
        </p:spPr>
        <p:txBody>
          <a:bodyPr vert="horz" wrap="square" lIns="0" tIns="10629" rIns="0" bIns="0" rtlCol="0">
            <a:spAutoFit/>
          </a:bodyPr>
          <a:lstStyle/>
          <a:p>
            <a:pPr marL="37203">
              <a:lnSpc>
                <a:spcPts val="3402"/>
              </a:lnSpc>
              <a:spcBef>
                <a:spcPts val="84"/>
              </a:spcBef>
            </a:pPr>
            <a:r>
              <a:rPr sz="2000" dirty="0">
                <a:latin typeface="Gill Sans MT"/>
                <a:cs typeface="Gill Sans MT"/>
              </a:rPr>
              <a:t>Example</a:t>
            </a:r>
          </a:p>
          <a:p>
            <a:pPr marL="419859" indent="-409762">
              <a:lnSpc>
                <a:spcPts val="3390"/>
              </a:lnSpc>
              <a:buFont typeface="Arial"/>
              <a:buChar char="●"/>
              <a:tabLst>
                <a:tab pos="419859" algn="l"/>
                <a:tab pos="420390" algn="l"/>
              </a:tabLst>
            </a:pPr>
            <a:r>
              <a:rPr sz="2000" spc="-8" dirty="0">
                <a:latin typeface="Gill Sans MT"/>
                <a:cs typeface="Gill Sans MT"/>
              </a:rPr>
              <a:t>MNIST</a:t>
            </a:r>
            <a:r>
              <a:rPr sz="2000" spc="-13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Dataset</a:t>
            </a:r>
          </a:p>
          <a:p>
            <a:pPr marL="834542" lvl="1" indent="-457200">
              <a:lnSpc>
                <a:spcPts val="3390"/>
              </a:lnSpc>
              <a:buFont typeface="Arial" panose="020B0604020202020204" pitchFamily="34" charset="0"/>
              <a:buChar char="•"/>
              <a:tabLst>
                <a:tab pos="802516" algn="l"/>
                <a:tab pos="803048" algn="l"/>
              </a:tabLst>
            </a:pPr>
            <a:r>
              <a:rPr lang="en-US" sz="2000" dirty="0">
                <a:latin typeface="Gill Sans MT"/>
                <a:cs typeface="Gill Sans MT"/>
              </a:rPr>
              <a:t>How many features does MNIST dataset includes?</a:t>
            </a:r>
          </a:p>
          <a:p>
            <a:pPr marL="834542" lvl="1" indent="-457200">
              <a:lnSpc>
                <a:spcPts val="3390"/>
              </a:lnSpc>
              <a:buFont typeface="Arial" panose="020B0604020202020204" pitchFamily="34" charset="0"/>
              <a:buChar char="•"/>
              <a:tabLst>
                <a:tab pos="802516" algn="l"/>
                <a:tab pos="803048" algn="l"/>
              </a:tabLst>
            </a:pPr>
            <a:r>
              <a:rPr sz="2000" dirty="0">
                <a:latin typeface="Gill Sans MT"/>
                <a:cs typeface="Gill Sans MT"/>
              </a:rPr>
              <a:t>Each pixel </a:t>
            </a:r>
            <a:r>
              <a:rPr lang="en-US" sz="2000" spc="-5" dirty="0">
                <a:latin typeface="Gill Sans MT"/>
                <a:cs typeface="Gill Sans MT"/>
              </a:rPr>
              <a:t>is </a:t>
            </a:r>
            <a:r>
              <a:rPr sz="2000" dirty="0">
                <a:latin typeface="Gill Sans MT"/>
                <a:cs typeface="Gill Sans MT"/>
              </a:rPr>
              <a:t>a</a:t>
            </a:r>
            <a:r>
              <a:rPr sz="2000" spc="-2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feature</a:t>
            </a:r>
            <a:r>
              <a:rPr lang="en-US" sz="2000" dirty="0">
                <a:latin typeface="Gill Sans MT"/>
                <a:cs typeface="Gill Sans MT"/>
              </a:rPr>
              <a:t> -</a:t>
            </a:r>
            <a:r>
              <a:rPr sz="2000" spc="-5" dirty="0">
                <a:latin typeface="Gill Sans MT"/>
                <a:cs typeface="Gill Sans MT"/>
              </a:rPr>
              <a:t>(28*28) </a:t>
            </a:r>
            <a:r>
              <a:rPr sz="2000" dirty="0">
                <a:latin typeface="Gill Sans MT"/>
                <a:cs typeface="Gill Sans MT"/>
              </a:rPr>
              <a:t>number </a:t>
            </a:r>
            <a:r>
              <a:rPr sz="2000" spc="-5" dirty="0">
                <a:latin typeface="Gill Sans MT"/>
                <a:cs typeface="Gill Sans MT"/>
              </a:rPr>
              <a:t>of </a:t>
            </a:r>
            <a:r>
              <a:rPr sz="2000" dirty="0">
                <a:latin typeface="Gill Sans MT"/>
                <a:cs typeface="Gill Sans MT"/>
              </a:rPr>
              <a:t>features for each</a:t>
            </a:r>
            <a:r>
              <a:rPr sz="2000" spc="-42" dirty="0">
                <a:latin typeface="Gill Sans MT"/>
                <a:cs typeface="Gill Sans MT"/>
              </a:rPr>
              <a:t> </a:t>
            </a:r>
            <a:r>
              <a:rPr sz="2000" spc="-5" dirty="0">
                <a:latin typeface="Gill Sans MT"/>
                <a:cs typeface="Gill Sans MT"/>
              </a:rPr>
              <a:t>image</a:t>
            </a:r>
            <a:r>
              <a:rPr lang="en-US" sz="2000" spc="-5" dirty="0">
                <a:latin typeface="Gill Sans MT"/>
                <a:cs typeface="Gill Sans MT"/>
              </a:rPr>
              <a:t>.</a:t>
            </a:r>
            <a:endParaRPr sz="2000" dirty="0">
              <a:latin typeface="Gill Sans MT"/>
              <a:cs typeface="Gill Sans MT"/>
            </a:endParaRPr>
          </a:p>
          <a:p>
            <a:pPr marL="830290" lvl="1" indent="-457200">
              <a:lnSpc>
                <a:spcPts val="3402"/>
              </a:lnSpc>
              <a:buFont typeface="Arial" panose="020B0604020202020204" pitchFamily="34" charset="0"/>
              <a:buChar char="•"/>
              <a:tabLst>
                <a:tab pos="802516" algn="l"/>
                <a:tab pos="803048" algn="l"/>
              </a:tabLst>
            </a:pPr>
            <a:r>
              <a:rPr sz="2000" spc="-8" dirty="0">
                <a:latin typeface="Gill Sans MT"/>
                <a:cs typeface="Gill Sans MT"/>
              </a:rPr>
              <a:t>Border </a:t>
            </a:r>
            <a:r>
              <a:rPr sz="2000" dirty="0">
                <a:latin typeface="Gill Sans MT"/>
                <a:cs typeface="Gill Sans MT"/>
              </a:rPr>
              <a:t>feature had no </a:t>
            </a:r>
            <a:r>
              <a:rPr sz="2000" spc="-5" dirty="0">
                <a:latin typeface="Gill Sans MT"/>
                <a:cs typeface="Gill Sans MT"/>
              </a:rPr>
              <a:t>importance </a:t>
            </a:r>
            <a:r>
              <a:rPr sz="2000" spc="-8" dirty="0">
                <a:latin typeface="Gill Sans MT"/>
                <a:cs typeface="Gill Sans MT"/>
              </a:rPr>
              <a:t>and could </a:t>
            </a:r>
            <a:r>
              <a:rPr sz="2000" dirty="0">
                <a:latin typeface="Gill Sans MT"/>
                <a:cs typeface="Gill Sans MT"/>
              </a:rPr>
              <a:t>be</a:t>
            </a:r>
            <a:r>
              <a:rPr sz="2000" spc="-71" dirty="0">
                <a:latin typeface="Gill Sans MT"/>
                <a:cs typeface="Gill Sans MT"/>
              </a:rPr>
              <a:t> </a:t>
            </a:r>
            <a:r>
              <a:rPr sz="2000" spc="-5" dirty="0">
                <a:latin typeface="Gill Sans MT"/>
                <a:cs typeface="Gill Sans MT"/>
              </a:rPr>
              <a:t>ignored</a:t>
            </a:r>
            <a:endParaRPr lang="en-US" sz="2000" spc="-5" dirty="0">
              <a:latin typeface="Gill Sans MT"/>
              <a:cs typeface="Gill Sans MT"/>
            </a:endParaRPr>
          </a:p>
          <a:p>
            <a:pPr marL="849954" lvl="1" indent="-457200">
              <a:lnSpc>
                <a:spcPts val="3390"/>
              </a:lnSpc>
              <a:buFont typeface="Arial" panose="020B0604020202020204" pitchFamily="34" charset="0"/>
              <a:buChar char="•"/>
              <a:tabLst>
                <a:tab pos="802516" algn="l"/>
                <a:tab pos="803048" algn="l"/>
              </a:tabLst>
            </a:pPr>
            <a:r>
              <a:rPr lang="en-IN" sz="2000" spc="-8" dirty="0">
                <a:latin typeface="Gill Sans MT"/>
                <a:cs typeface="Gill Sans MT"/>
              </a:rPr>
              <a:t>Also, </a:t>
            </a:r>
            <a:r>
              <a:rPr lang="en-IN" sz="2000" dirty="0">
                <a:latin typeface="Gill Sans MT"/>
                <a:cs typeface="Gill Sans MT"/>
              </a:rPr>
              <a:t>neighbouring pixels </a:t>
            </a:r>
            <a:r>
              <a:rPr lang="en-IN" sz="2000" spc="-8" dirty="0">
                <a:latin typeface="Gill Sans MT"/>
                <a:cs typeface="Gill Sans MT"/>
              </a:rPr>
              <a:t>are </a:t>
            </a:r>
            <a:r>
              <a:rPr lang="en-IN" sz="2000" dirty="0">
                <a:latin typeface="Gill Sans MT"/>
                <a:cs typeface="Gill Sans MT"/>
              </a:rPr>
              <a:t>highly</a:t>
            </a:r>
            <a:r>
              <a:rPr lang="en-IN" sz="2000" spc="-30" dirty="0">
                <a:latin typeface="Gill Sans MT"/>
                <a:cs typeface="Gill Sans MT"/>
              </a:rPr>
              <a:t> </a:t>
            </a:r>
            <a:r>
              <a:rPr lang="en-IN" sz="2000" spc="-5" dirty="0">
                <a:latin typeface="Gill Sans MT"/>
                <a:cs typeface="Gill Sans MT"/>
              </a:rPr>
              <a:t>correlated</a:t>
            </a:r>
            <a:endParaRPr lang="en-IN" sz="2000" dirty="0">
              <a:latin typeface="Gill Sans MT"/>
              <a:cs typeface="Gill Sans MT"/>
            </a:endParaRPr>
          </a:p>
          <a:p>
            <a:pPr marL="849954" marR="4252" lvl="1" indent="-457200">
              <a:lnSpc>
                <a:spcPts val="3390"/>
              </a:lnSpc>
              <a:spcBef>
                <a:spcPts val="121"/>
              </a:spcBef>
              <a:buFont typeface="Arial" panose="020B0604020202020204" pitchFamily="34" charset="0"/>
              <a:buChar char="•"/>
              <a:tabLst>
                <a:tab pos="802516" algn="l"/>
                <a:tab pos="803048" algn="l"/>
              </a:tabLst>
            </a:pPr>
            <a:r>
              <a:rPr lang="en-IN" sz="2000" spc="-8" dirty="0">
                <a:latin typeface="Gill Sans MT"/>
                <a:cs typeface="Gill Sans MT"/>
              </a:rPr>
              <a:t>Neighbouring </a:t>
            </a:r>
            <a:r>
              <a:rPr lang="en-IN" sz="2000" dirty="0">
                <a:latin typeface="Gill Sans MT"/>
                <a:cs typeface="Gill Sans MT"/>
              </a:rPr>
              <a:t>pixels </a:t>
            </a:r>
            <a:r>
              <a:rPr lang="en-IN" sz="2000" spc="-8" dirty="0">
                <a:latin typeface="Gill Sans MT"/>
                <a:cs typeface="Gill Sans MT"/>
              </a:rPr>
              <a:t>can </a:t>
            </a:r>
            <a:r>
              <a:rPr lang="en-IN" sz="2000" dirty="0">
                <a:latin typeface="Gill Sans MT"/>
                <a:cs typeface="Gill Sans MT"/>
              </a:rPr>
              <a:t>be </a:t>
            </a:r>
            <a:r>
              <a:rPr lang="en-IN" sz="2000" spc="-8" dirty="0">
                <a:latin typeface="Gill Sans MT"/>
                <a:cs typeface="Gill Sans MT"/>
              </a:rPr>
              <a:t>merged </a:t>
            </a:r>
            <a:r>
              <a:rPr lang="en-IN" sz="2000" spc="-5" dirty="0">
                <a:latin typeface="Gill Sans MT"/>
                <a:cs typeface="Gill Sans MT"/>
              </a:rPr>
              <a:t>into </a:t>
            </a:r>
            <a:r>
              <a:rPr lang="en-IN" sz="2000" spc="-8" dirty="0">
                <a:latin typeface="Gill Sans MT"/>
                <a:cs typeface="Gill Sans MT"/>
              </a:rPr>
              <a:t>one </a:t>
            </a:r>
            <a:r>
              <a:rPr lang="en-IN" sz="2000" spc="-5" dirty="0">
                <a:latin typeface="Gill Sans MT"/>
                <a:cs typeface="Gill Sans MT"/>
              </a:rPr>
              <a:t>without losing  </a:t>
            </a:r>
            <a:r>
              <a:rPr lang="en-IN" sz="2000" spc="-8" dirty="0">
                <a:latin typeface="Gill Sans MT"/>
                <a:cs typeface="Gill Sans MT"/>
              </a:rPr>
              <a:t>much </a:t>
            </a:r>
            <a:r>
              <a:rPr lang="en-IN" sz="2000" spc="-5" dirty="0">
                <a:latin typeface="Gill Sans MT"/>
                <a:cs typeface="Gill Sans MT"/>
              </a:rPr>
              <a:t>of</a:t>
            </a:r>
            <a:r>
              <a:rPr lang="en-IN" sz="2000" spc="-13" dirty="0">
                <a:latin typeface="Gill Sans MT"/>
                <a:cs typeface="Gill Sans MT"/>
              </a:rPr>
              <a:t> </a:t>
            </a:r>
            <a:r>
              <a:rPr lang="en-IN" sz="2000" spc="-5" dirty="0">
                <a:latin typeface="Gill Sans MT"/>
                <a:cs typeface="Gill Sans MT"/>
              </a:rPr>
              <a:t>information</a:t>
            </a:r>
            <a:endParaRPr lang="en-IN" sz="2000" dirty="0">
              <a:latin typeface="Gill Sans MT"/>
              <a:cs typeface="Gill Sans MT"/>
            </a:endParaRPr>
          </a:p>
          <a:p>
            <a:pPr marL="849954" lvl="1" indent="-457200">
              <a:lnSpc>
                <a:spcPts val="3281"/>
              </a:lnSpc>
              <a:buFont typeface="Arial" panose="020B0604020202020204" pitchFamily="34" charset="0"/>
              <a:buChar char="•"/>
              <a:tabLst>
                <a:tab pos="802516" algn="l"/>
                <a:tab pos="803048" algn="l"/>
              </a:tabLst>
            </a:pPr>
            <a:r>
              <a:rPr lang="en-IN" sz="2000" dirty="0">
                <a:latin typeface="Gill Sans MT"/>
                <a:cs typeface="Gill Sans MT"/>
              </a:rPr>
              <a:t>Hence, further </a:t>
            </a:r>
            <a:r>
              <a:rPr lang="en-IN" sz="2000" spc="-8" dirty="0">
                <a:latin typeface="Gill Sans MT"/>
                <a:cs typeface="Gill Sans MT"/>
              </a:rPr>
              <a:t>reducing </a:t>
            </a:r>
            <a:r>
              <a:rPr lang="en-IN" sz="2000" spc="-5" dirty="0">
                <a:latin typeface="Gill Sans MT"/>
                <a:cs typeface="Gill Sans MT"/>
              </a:rPr>
              <a:t>the </a:t>
            </a:r>
            <a:r>
              <a:rPr lang="en-IN" sz="2000" spc="-8" dirty="0">
                <a:latin typeface="Gill Sans MT"/>
                <a:cs typeface="Gill Sans MT"/>
              </a:rPr>
              <a:t>dimensions </a:t>
            </a:r>
            <a:r>
              <a:rPr lang="en-IN" sz="2000" spc="-5" dirty="0">
                <a:latin typeface="Gill Sans MT"/>
                <a:cs typeface="Gill Sans MT"/>
              </a:rPr>
              <a:t>or</a:t>
            </a:r>
            <a:r>
              <a:rPr lang="en-IN" sz="2000" spc="-42" dirty="0">
                <a:latin typeface="Gill Sans MT"/>
                <a:cs typeface="Gill Sans MT"/>
              </a:rPr>
              <a:t> </a:t>
            </a:r>
            <a:r>
              <a:rPr lang="en-IN" sz="2000" dirty="0">
                <a:latin typeface="Gill Sans MT"/>
                <a:cs typeface="Gill Sans MT"/>
              </a:rPr>
              <a:t>features</a:t>
            </a:r>
          </a:p>
          <a:p>
            <a:pPr marL="830290" lvl="1" indent="-457200">
              <a:lnSpc>
                <a:spcPts val="3402"/>
              </a:lnSpc>
              <a:buFont typeface="Arial" panose="020B0604020202020204" pitchFamily="34" charset="0"/>
              <a:buChar char="•"/>
              <a:tabLst>
                <a:tab pos="802516" algn="l"/>
                <a:tab pos="803048" algn="l"/>
              </a:tabLst>
            </a:pPr>
            <a:endParaRPr sz="2000" dirty="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73734" y="4942477"/>
            <a:ext cx="1971675" cy="822424"/>
            <a:chOff x="1998650" y="7029300"/>
            <a:chExt cx="2103120" cy="1169670"/>
          </a:xfrm>
        </p:grpSpPr>
        <p:sp>
          <p:nvSpPr>
            <p:cNvPr id="5" name="object 5"/>
            <p:cNvSpPr/>
            <p:nvPr/>
          </p:nvSpPr>
          <p:spPr>
            <a:xfrm>
              <a:off x="1998650" y="7029300"/>
              <a:ext cx="1245762" cy="11690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5425" y="7098225"/>
              <a:ext cx="1101090" cy="1023619"/>
            </a:xfrm>
            <a:custGeom>
              <a:avLst/>
              <a:gdLst/>
              <a:ahLst/>
              <a:cxnLst/>
              <a:rect l="l" t="t" r="r" b="b"/>
              <a:pathLst>
                <a:path w="1101089" h="1023620">
                  <a:moveTo>
                    <a:pt x="0" y="0"/>
                  </a:moveTo>
                  <a:lnTo>
                    <a:pt x="1100999" y="0"/>
                  </a:lnTo>
                  <a:lnTo>
                    <a:pt x="1100999" y="1023299"/>
                  </a:lnTo>
                  <a:lnTo>
                    <a:pt x="0" y="1023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B58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20335" y="7065825"/>
              <a:ext cx="667385" cy="200025"/>
            </a:xfrm>
            <a:custGeom>
              <a:avLst/>
              <a:gdLst/>
              <a:ahLst/>
              <a:cxnLst/>
              <a:rect l="l" t="t" r="r" b="b"/>
              <a:pathLst>
                <a:path w="667385" h="200025">
                  <a:moveTo>
                    <a:pt x="666764" y="0"/>
                  </a:moveTo>
                  <a:lnTo>
                    <a:pt x="0" y="199788"/>
                  </a:lnTo>
                </a:path>
              </a:pathLst>
            </a:custGeom>
            <a:ln w="28574">
              <a:solidFill>
                <a:srgbClr val="5B58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81828" y="7206114"/>
              <a:ext cx="166341" cy="118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848134" y="4758633"/>
            <a:ext cx="2576512" cy="568635"/>
          </a:xfrm>
          <a:prstGeom prst="rect">
            <a:avLst/>
          </a:prstGeom>
        </p:spPr>
        <p:txBody>
          <a:bodyPr vert="horz" wrap="square" lIns="0" tIns="9035" rIns="0" bIns="0" rtlCol="0">
            <a:spAutoFit/>
          </a:bodyPr>
          <a:lstStyle/>
          <a:p>
            <a:pPr marL="10629" marR="4252">
              <a:lnSpc>
                <a:spcPct val="100699"/>
              </a:lnSpc>
              <a:spcBef>
                <a:spcPts val="71"/>
              </a:spcBef>
            </a:pPr>
            <a:r>
              <a:rPr spc="-5" dirty="0">
                <a:solidFill>
                  <a:srgbClr val="606060"/>
                </a:solidFill>
                <a:latin typeface="Gill Sans MT"/>
                <a:cs typeface="Gill Sans MT"/>
              </a:rPr>
              <a:t>Border data (features) can</a:t>
            </a:r>
            <a:r>
              <a:rPr spc="-80" dirty="0">
                <a:solidFill>
                  <a:srgbClr val="606060"/>
                </a:solidFill>
                <a:latin typeface="Gill Sans MT"/>
                <a:cs typeface="Gill Sans MT"/>
              </a:rPr>
              <a:t> </a:t>
            </a:r>
            <a:r>
              <a:rPr dirty="0">
                <a:solidFill>
                  <a:srgbClr val="606060"/>
                </a:solidFill>
                <a:latin typeface="Gill Sans MT"/>
                <a:cs typeface="Gill Sans MT"/>
              </a:rPr>
              <a:t>be  </a:t>
            </a:r>
            <a:r>
              <a:rPr spc="-5" dirty="0">
                <a:solidFill>
                  <a:srgbClr val="606060"/>
                </a:solidFill>
                <a:latin typeface="Gill Sans MT"/>
                <a:cs typeface="Gill Sans MT"/>
              </a:rPr>
              <a:t>ignored </a:t>
            </a:r>
            <a:r>
              <a:rPr dirty="0">
                <a:solidFill>
                  <a:srgbClr val="606060"/>
                </a:solidFill>
                <a:latin typeface="Gill Sans MT"/>
                <a:cs typeface="Gill Sans MT"/>
              </a:rPr>
              <a:t>for </a:t>
            </a:r>
            <a:r>
              <a:rPr spc="-5" dirty="0">
                <a:solidFill>
                  <a:srgbClr val="606060"/>
                </a:solidFill>
                <a:latin typeface="Gill Sans MT"/>
                <a:cs typeface="Gill Sans MT"/>
              </a:rPr>
              <a:t>all</a:t>
            </a:r>
            <a:r>
              <a:rPr spc="-30" dirty="0">
                <a:solidFill>
                  <a:srgbClr val="606060"/>
                </a:solidFill>
                <a:latin typeface="Gill Sans MT"/>
                <a:cs typeface="Gill Sans MT"/>
              </a:rPr>
              <a:t> </a:t>
            </a:r>
            <a:r>
              <a:rPr spc="-5" dirty="0">
                <a:solidFill>
                  <a:srgbClr val="606060"/>
                </a:solidFill>
                <a:latin typeface="Gill Sans MT"/>
                <a:cs typeface="Gill Sans MT"/>
              </a:rPr>
              <a:t>datasets</a:t>
            </a:r>
            <a:endParaRPr>
              <a:latin typeface="Gill Sans MT"/>
              <a:cs typeface="Gill Sans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56708" y="3798422"/>
            <a:ext cx="4512045" cy="23395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3108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364DF7-3E83-4BCB-80C0-CA8D7AD1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Import Libraries</a:t>
            </a:r>
            <a:r>
              <a:rPr lang="en-I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/>
            </a:r>
            <a:br>
              <a:rPr lang="en-I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DD7A34B-6F1A-45D8-B2CD-C9CB689DD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B30D7BE-1524-497B-9781-E9994BC51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7" y="1690688"/>
            <a:ext cx="3857625" cy="7143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962DDB57-E411-49B8-85EA-A5EDE7729127}"/>
              </a:ext>
            </a:extLst>
          </p:cNvPr>
          <p:cNvSpPr txBox="1">
            <a:spLocks/>
          </p:cNvSpPr>
          <p:nvPr/>
        </p:nvSpPr>
        <p:spPr>
          <a:xfrm>
            <a:off x="838200" y="2965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Load the MNIST Data</a:t>
            </a:r>
            <a:endParaRPr lang="en-IN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r>
              <a:rPr lang="en-IN" dirty="0">
                <a:solidFill>
                  <a:srgbClr val="212121"/>
                </a:solidFill>
                <a:latin typeface="Roboto" panose="02000000000000000000" pitchFamily="2" charset="0"/>
              </a:rPr>
              <a:t/>
            </a:r>
            <a:br>
              <a:rPr lang="en-IN" dirty="0">
                <a:solidFill>
                  <a:srgbClr val="212121"/>
                </a:solidFill>
                <a:latin typeface="Roboto" panose="02000000000000000000" pitchFamily="2" charset="0"/>
              </a:rPr>
            </a:b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5EB86D4-B333-4E7C-BB3D-89C51A466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3730626"/>
            <a:ext cx="4743450" cy="523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263C4CF-B165-4B88-94F4-27858FC9A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275" y="4365623"/>
            <a:ext cx="38290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70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490209-414A-449D-A518-926A2AD7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Split Data into Training and Test Set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/>
            </a:r>
            <a:b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9D6A02-EA6C-4196-A9B8-2EFE5A98D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0BE21F3-1A12-4D2D-BEEC-FF25E4C1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390650"/>
            <a:ext cx="6438900" cy="1847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72DF87C-C15D-4F0A-9B03-2EE6C36B7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5" y="2809875"/>
            <a:ext cx="20955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15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E71EA1-4ECF-4F2E-BA2C-B07B5AA9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Apply PCA</a:t>
            </a:r>
            <a:r>
              <a:rPr lang="en-I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/>
            </a:r>
            <a:br>
              <a:rPr lang="en-I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BCE4151-37D4-4659-8655-2EF196D21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075" y="1491456"/>
            <a:ext cx="4686300" cy="1666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A492D93-7513-416D-AA12-50EAE9D4C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3332162"/>
            <a:ext cx="2247900" cy="95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10D121B-FD3F-49F3-B704-54D84AF12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075" y="4538662"/>
            <a:ext cx="4667250" cy="1304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BCE55E0-8240-4C13-8E50-F42A1B54C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0487" y="4491037"/>
            <a:ext cx="2581275" cy="1228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90CF81D-F1A2-4D00-92DD-FCA33CA58564}"/>
              </a:ext>
            </a:extLst>
          </p:cNvPr>
          <p:cNvSpPr txBox="1"/>
          <p:nvPr/>
        </p:nvSpPr>
        <p:spPr>
          <a:xfrm>
            <a:off x="2124075" y="584358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The amount of variance explained by each of the selected components.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6067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F28794-6696-47D4-9A27-FD06F0132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C0F25A-59B0-49ED-A09B-8CAF64ABB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924B5BD-CA94-4EF0-A608-22011A7A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586581"/>
            <a:ext cx="4743450" cy="1171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59BE3A8-36B1-4256-94E7-96F99CF5B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1690688"/>
            <a:ext cx="58197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87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5DCB7B-4D76-403C-B0F6-2A96BE73E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1773B8-18D4-4A03-A187-83D32E407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529C1D-37E0-4755-B329-5B54D7146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395288"/>
            <a:ext cx="4238625" cy="129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D60C6A4-AF89-4843-9558-7860B1EAF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1825625"/>
            <a:ext cx="2247900" cy="885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ACD5BD6-E30F-4CD8-979C-8FA1EFEDA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75" y="2809875"/>
            <a:ext cx="4895850" cy="1238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A0F3DBB-B684-4575-B358-EBF7AA020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337" y="4146550"/>
            <a:ext cx="29051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37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503895-4513-4AB8-A9BA-6B6753798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C6B5D5-D8F6-4AB6-A181-0694FB1B1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8F82ECD-588E-423B-A3BE-3BAB63961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557212"/>
            <a:ext cx="8353425" cy="3667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DD327D1-42C0-4763-B812-77CC1A49F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4543425"/>
            <a:ext cx="73533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4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705" y="132652"/>
            <a:ext cx="10515600" cy="905736"/>
          </a:xfrm>
        </p:spPr>
        <p:txBody>
          <a:bodyPr/>
          <a:lstStyle/>
          <a:p>
            <a:r>
              <a:rPr lang="en-IN" b="1" dirty="0"/>
              <a:t>Why PCA?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0861"/>
            <a:ext cx="10515600" cy="4782116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A dataset with a large number of attributes, generally of the order of hundred or more, is referred to as high dimensional data.</a:t>
            </a:r>
          </a:p>
          <a:p>
            <a:pPr algn="just"/>
            <a:r>
              <a:rPr lang="en-IN" dirty="0"/>
              <a:t>As the number of features increases, the model becomes more complex.</a:t>
            </a:r>
          </a:p>
          <a:p>
            <a:pPr algn="just"/>
            <a:r>
              <a:rPr lang="en-IN" dirty="0"/>
              <a:t>A machine learning model that is trained on a large number of features, gets increasingly dependent on the data it was trained on and in- turn </a:t>
            </a:r>
            <a:r>
              <a:rPr lang="en-IN" dirty="0" err="1">
                <a:solidFill>
                  <a:srgbClr val="FF0000"/>
                </a:solidFill>
              </a:rPr>
              <a:t>overfitted</a:t>
            </a:r>
            <a:r>
              <a:rPr lang="en-IN" dirty="0"/>
              <a:t>, resulting in </a:t>
            </a:r>
            <a:r>
              <a:rPr lang="en-IN" dirty="0">
                <a:solidFill>
                  <a:srgbClr val="FF0000"/>
                </a:solidFill>
              </a:rPr>
              <a:t>poor performance </a:t>
            </a:r>
            <a:r>
              <a:rPr lang="en-IN" dirty="0"/>
              <a:t>on real data, beating the purpose.</a:t>
            </a:r>
          </a:p>
          <a:p>
            <a:pPr algn="just"/>
            <a:r>
              <a:rPr lang="en-IN" dirty="0"/>
              <a:t>However, after a certain point, the performance of the model will decrease with the increasing number of elements. This phenomenon is often referred to as “</a:t>
            </a:r>
            <a:r>
              <a:rPr lang="en-IN" b="1" dirty="0">
                <a:solidFill>
                  <a:srgbClr val="FF0000"/>
                </a:solidFill>
              </a:rPr>
              <a:t>The Curse of Dimensionality</a:t>
            </a:r>
            <a:r>
              <a:rPr lang="en-IN" dirty="0"/>
              <a:t>.”</a:t>
            </a:r>
          </a:p>
          <a:p>
            <a:pPr algn="just"/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4341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378EB9-9A15-4729-AD85-D0DD0AC1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E0EBC8-F88C-4479-BE90-375F5C93B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D5DEB61-0DA5-4EAD-BCA9-F4081EB1C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775" y="-48419"/>
            <a:ext cx="4476750" cy="107632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67E3BA91-0963-4E13-88E6-B2254F83FBFA}"/>
              </a:ext>
            </a:extLst>
          </p:cNvPr>
          <p:cNvGrpSpPr/>
          <p:nvPr/>
        </p:nvGrpSpPr>
        <p:grpSpPr>
          <a:xfrm>
            <a:off x="585787" y="849477"/>
            <a:ext cx="4776788" cy="2405063"/>
            <a:chOff x="6250780" y="1462087"/>
            <a:chExt cx="4776788" cy="30607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973EEF45-5434-4E66-83E9-36092B29A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0780" y="1641474"/>
              <a:ext cx="4776788" cy="288131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BD5883A2-DDA4-4CC8-96E9-79BEC178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9030" y="1462087"/>
              <a:ext cx="3171825" cy="5238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5803C85-085B-4E08-AFF4-D1FAEF2D2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81" y="3825740"/>
            <a:ext cx="5205413" cy="2809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452B6E2-FCB1-4A2D-B1F5-0840B80CB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3613" y="1204775"/>
            <a:ext cx="5562600" cy="46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09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87C438-662B-44CD-9AEC-43A94DA5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5F55D8-5091-4955-8C2F-5BD686393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5AB8C89-8AFC-4B34-BC70-B0185F812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951706"/>
            <a:ext cx="5562600" cy="4691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CB33AFD-A80E-4E78-857A-AF1D432F3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525" y="-3968"/>
            <a:ext cx="64674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80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26E798-E2D4-4B3C-9B7A-80BE2ADA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0A33098-BB8F-4D17-8023-1D0F7A7F6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A21A756-82CE-47F9-9DA8-EB0CCBA16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090" y="53577"/>
            <a:ext cx="5029200" cy="3095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CB3347A-100C-4136-A110-C6E6996D4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0"/>
            <a:ext cx="5162550" cy="3202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352D3DC-2B25-47B5-99AE-3C72BDC1B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291" y="3536600"/>
            <a:ext cx="55816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52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83DE32-1D74-41DE-90E7-4DC8D4648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1D3270A-4662-4930-9085-8018D132F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CED661B-5FE7-47F1-9BB6-3F2DF773C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533400"/>
            <a:ext cx="841057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93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2D77C6-7145-4353-BF77-44421603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AE9558-02CA-45BC-B827-C44397181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5815012"/>
            <a:ext cx="10515600" cy="1708150"/>
          </a:xfrm>
        </p:spPr>
        <p:txBody>
          <a:bodyPr/>
          <a:lstStyle/>
          <a:p>
            <a:r>
              <a:rPr lang="en-US" dirty="0"/>
              <a:t>Variance is basically a measure to check how spread out are the points.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53AFC1C-7CE7-4328-9E3C-846A72C29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59" y="1424471"/>
            <a:ext cx="5481638" cy="401478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193487"/>
            <a:ext cx="718185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032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380</Words>
  <Application>Microsoft Office PowerPoint</Application>
  <PresentationFormat>Custom</PresentationFormat>
  <Paragraphs>36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Principal Component Analysis</vt:lpstr>
      <vt:lpstr>3 techniques for dimensionality reduction</vt:lpstr>
      <vt:lpstr>What is PCA?</vt:lpstr>
      <vt:lpstr>Why PCA?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 Libraries </vt:lpstr>
      <vt:lpstr>Split Data into Training and Test Set </vt:lpstr>
      <vt:lpstr>Apply PCA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Principal Component Analysis</dc:title>
  <dc:creator>Mahendra Kesarabhavi</dc:creator>
  <cp:lastModifiedBy>admin</cp:lastModifiedBy>
  <cp:revision>129</cp:revision>
  <dcterms:created xsi:type="dcterms:W3CDTF">2021-12-20T15:44:22Z</dcterms:created>
  <dcterms:modified xsi:type="dcterms:W3CDTF">2021-12-22T05:23:41Z</dcterms:modified>
</cp:coreProperties>
</file>